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933">
          <p15:clr>
            <a:srgbClr val="A4A3A4"/>
          </p15:clr>
        </p15:guide>
        <p15:guide id="3" orient="horz" pos="2731">
          <p15:clr>
            <a:srgbClr val="A4A3A4"/>
          </p15:clr>
        </p15:guide>
        <p15:guide id="4" orient="horz" pos="108">
          <p15:clr>
            <a:srgbClr val="A4A3A4"/>
          </p15:clr>
        </p15:guide>
        <p15:guide id="5" orient="horz" pos="799">
          <p15:clr>
            <a:srgbClr val="A4A3A4"/>
          </p15:clr>
        </p15:guide>
        <p15:guide id="6" orient="horz" pos="4156">
          <p15:clr>
            <a:srgbClr val="A4A3A4"/>
          </p15:clr>
        </p15:guide>
        <p15:guide id="7" orient="horz" pos="4065">
          <p15:clr>
            <a:srgbClr val="A4A3A4"/>
          </p15:clr>
        </p15:guide>
        <p15:guide id="8" orient="horz" pos="1162">
          <p15:clr>
            <a:srgbClr val="A4A3A4"/>
          </p15:clr>
        </p15:guide>
        <p15:guide id="9" orient="horz" pos="3430">
          <p15:clr>
            <a:srgbClr val="A4A3A4"/>
          </p15:clr>
        </p15:guide>
        <p15:guide id="10" pos="2880">
          <p15:clr>
            <a:srgbClr val="A4A3A4"/>
          </p15:clr>
        </p15:guide>
        <p15:guide id="11" pos="113">
          <p15:clr>
            <a:srgbClr val="A4A3A4"/>
          </p15:clr>
        </p15:guide>
        <p15:guide id="12" pos="5647">
          <p15:clr>
            <a:srgbClr val="A4A3A4"/>
          </p15:clr>
        </p15:guide>
        <p15:guide id="13" pos="476">
          <p15:clr>
            <a:srgbClr val="A4A3A4"/>
          </p15:clr>
        </p15:guide>
        <p15:guide id="14" pos="5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5D18"/>
    <a:srgbClr val="E0B025"/>
    <a:srgbClr val="225E31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5" d="100"/>
          <a:sy n="75" d="100"/>
        </p:scale>
        <p:origin x="-1146" y="36"/>
      </p:cViewPr>
      <p:guideLst>
        <p:guide orient="horz" pos="2160"/>
        <p:guide orient="horz" pos="1933"/>
        <p:guide orient="horz" pos="2731"/>
        <p:guide orient="horz" pos="108"/>
        <p:guide orient="horz" pos="799"/>
        <p:guide orient="horz" pos="4156"/>
        <p:guide orient="horz" pos="4065"/>
        <p:guide orient="horz" pos="1162"/>
        <p:guide orient="horz" pos="3430"/>
        <p:guide pos="2880"/>
        <p:guide pos="113"/>
        <p:guide pos="5647"/>
        <p:guide pos="476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606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BundesSans Regular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ED871-F13A-4BB2-A9D1-2A35262E7496}" type="datetimeFigureOut">
              <a:rPr lang="de-DE" smtClean="0">
                <a:latin typeface="BundesSans Regular"/>
              </a:rPr>
              <a:t>03.03.2017</a:t>
            </a:fld>
            <a:endParaRPr lang="de-DE" dirty="0">
              <a:latin typeface="BundesSans Regular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BundesSans Regular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2FC84-24E8-4479-B54F-831853290E37}" type="slidenum">
              <a:rPr lang="de-DE" smtClean="0">
                <a:latin typeface="BundesSans Regular"/>
              </a:rPr>
              <a:t>‹Nr.›</a:t>
            </a:fld>
            <a:endParaRPr lang="de-DE" dirty="0">
              <a:latin typeface="Bundes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58206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undesSans Regular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undesSans Regular"/>
              </a:defRPr>
            </a:lvl1pPr>
          </a:lstStyle>
          <a:p>
            <a:fld id="{C3C5DBB3-C1F3-49E8-83F2-451DCE8EB11A}" type="datetimeFigureOut">
              <a:rPr lang="de-DE" smtClean="0"/>
              <a:pPr/>
              <a:t>03.03.2017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undesSans Regular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undesSans Regular"/>
              </a:defRPr>
            </a:lvl1pPr>
          </a:lstStyle>
          <a:p>
            <a:fld id="{9F46DDBA-C471-4961-9901-1EED2538EA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2232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BundesSans Regular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BundesSans Regular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BundesSans Regular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BundesSans Regular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BundesSans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420888"/>
            <a:ext cx="7776000" cy="1470025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4400" kern="1200" dirty="0">
                <a:solidFill>
                  <a:schemeClr val="bg1"/>
                </a:solidFill>
                <a:latin typeface="BundesSerif Regular" pitchFamily="18" charset="0"/>
                <a:ea typeface="ＭＳ Ｐゴシック" pitchFamily="-111" charset="-128"/>
                <a:cs typeface="+mj-cs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650" y="3954656"/>
            <a:ext cx="7777360" cy="1202536"/>
          </a:xfrm>
        </p:spPr>
        <p:txBody>
          <a:bodyPr/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BundesSans Regular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592267"/>
            <a:ext cx="2133600" cy="365125"/>
          </a:xfrm>
        </p:spPr>
        <p:txBody>
          <a:bodyPr/>
          <a:lstStyle>
            <a:lvl1pPr>
              <a:defRPr>
                <a:latin typeface="BundesSans Regular"/>
                <a:cs typeface="Arial" pitchFamily="34" charset="0"/>
              </a:defRPr>
            </a:lvl1pPr>
          </a:lstStyle>
          <a:p>
            <a:fld id="{76391E61-B6B8-44E0-9533-1BE56B334E3D}" type="datetime1">
              <a:rPr lang="de-DE" smtClean="0"/>
              <a:pPr/>
              <a:t>03.03.2017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>
            <a:lvl1pPr>
              <a:defRPr>
                <a:latin typeface="BundesSans Regular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92267"/>
            <a:ext cx="2133600" cy="365125"/>
          </a:xfrm>
        </p:spPr>
        <p:txBody>
          <a:bodyPr/>
          <a:lstStyle>
            <a:lvl1pPr>
              <a:defRPr>
                <a:latin typeface="BundesSans Regular"/>
                <a:cs typeface="Arial" pitchFamily="34" charset="0"/>
              </a:defRPr>
            </a:lvl1pPr>
          </a:lstStyle>
          <a:p>
            <a:fld id="{CE96115D-073F-45D2-A1CB-42D43D7F617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179388" y="171450"/>
            <a:ext cx="8785225" cy="146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latin typeface="BundesSans Regular"/>
              <a:cs typeface="Arial" pitchFamily="34" charset="0"/>
            </a:endParaRPr>
          </a:p>
        </p:txBody>
      </p:sp>
      <p:pic>
        <p:nvPicPr>
          <p:cNvPr id="9" name="Grafik 5" descr="BMFSFJ_rgb_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36800"/>
            <a:ext cx="2592387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081736"/>
            <a:ext cx="5486400" cy="566738"/>
          </a:xfrm>
        </p:spPr>
        <p:txBody>
          <a:bodyPr anchor="ctr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268412"/>
            <a:ext cx="5486400" cy="381677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648474"/>
            <a:ext cx="5486400" cy="804714"/>
          </a:xfrm>
        </p:spPr>
        <p:txBody>
          <a:bodyPr anchor="ctr" anchorCtr="0"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C2A72-C499-4D24-8858-4800B4FC4023}" type="datetime1">
              <a:rPr lang="de-DE"/>
              <a:pPr/>
              <a:t>03.03.2017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A7F3B-E87A-446E-867F-465C3CA21C4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mit Inhalten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776F8-CA93-4D8A-97D8-4959D8245F0E}" type="datetime1">
              <a:rPr lang="de-DE"/>
              <a:pPr/>
              <a:t>03.03.2017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9020C-2F05-4BBE-87D0-CCF3CBFE365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55650" y="1268413"/>
            <a:ext cx="2808239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3852863" y="1268413"/>
            <a:ext cx="5111750" cy="5184775"/>
          </a:xfrm>
        </p:spPr>
        <p:txBody>
          <a:bodyPr/>
          <a:lstStyle>
            <a:lvl1pPr>
              <a:buClr>
                <a:schemeClr val="tx2"/>
              </a:buCl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2"/>
          </p:nvPr>
        </p:nvSpPr>
        <p:spPr>
          <a:xfrm>
            <a:off x="755650" y="3068638"/>
            <a:ext cx="2808238" cy="33845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1" y="1268413"/>
            <a:ext cx="7632699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65947B-0FF1-4B27-88DD-961DDEEAE62A}" type="datetime1">
              <a:rPr lang="de-DE"/>
              <a:pPr/>
              <a:t>03.03.2017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8BEF2-2837-44EF-B868-71F8A6710E4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1116-34A7-40D7-AE6B-6D130D8CB198}" type="datetime1">
              <a:rPr lang="de-DE" smtClean="0"/>
              <a:pPr/>
              <a:t>03.03.2017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0A9-41CE-447E-97A5-D32A73CA493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224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420888"/>
            <a:ext cx="7776000" cy="1470025"/>
          </a:xfrm>
        </p:spPr>
        <p:txBody>
          <a:bodyPr/>
          <a:lstStyle>
            <a:lvl1pPr algn="l">
              <a:defRPr sz="4400">
                <a:solidFill>
                  <a:schemeClr val="tx2"/>
                </a:solidFill>
                <a:latin typeface="BundesSerif Regular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650" y="3954656"/>
            <a:ext cx="7777360" cy="1202536"/>
          </a:xfrm>
        </p:spPr>
        <p:txBody>
          <a:bodyPr/>
          <a:lstStyle>
            <a:lvl1pPr marL="0" indent="0" algn="l">
              <a:buNone/>
              <a:defRPr sz="3200" baseline="0">
                <a:solidFill>
                  <a:schemeClr val="tx2"/>
                </a:solidFill>
                <a:latin typeface="Bundes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59226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6391E61-B6B8-44E0-9533-1BE56B334E3D}" type="datetime1">
              <a:rPr lang="de-DE"/>
              <a:pPr/>
              <a:t>03.03.2017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9226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E96115D-073F-45D2-A1CB-42D43D7F617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179388" y="171450"/>
            <a:ext cx="8785225" cy="146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5" descr="BMFSFJ_rgb_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36800"/>
            <a:ext cx="2592387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299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1116-34A7-40D7-AE6B-6D130D8CB198}" type="datetime1">
              <a:rPr lang="de-DE" smtClean="0"/>
              <a:pPr/>
              <a:t>03.03.2017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0A9-41CE-447E-97A5-D32A73CA493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 bwMode="auto">
          <a:xfrm>
            <a:off x="755649" y="1268413"/>
            <a:ext cx="8208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55649" y="2564904"/>
            <a:ext cx="8208963" cy="388828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418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zwei Inhalten unter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1116-34A7-40D7-AE6B-6D130D8CB198}" type="datetime1">
              <a:rPr lang="de-DE" smtClean="0"/>
              <a:pPr/>
              <a:t>03.03.2017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70A9-41CE-447E-97A5-D32A73CA493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 bwMode="auto">
          <a:xfrm>
            <a:off x="755649" y="1268413"/>
            <a:ext cx="8208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55649" y="2564903"/>
            <a:ext cx="8208963" cy="1800000"/>
          </a:xfrm>
        </p:spPr>
        <p:txBody>
          <a:bodyPr/>
          <a:lstStyle>
            <a:lvl2pPr>
              <a:buClr>
                <a:schemeClr val="tx2"/>
              </a:buClr>
              <a:defRPr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Inhaltsplatzhalter 8"/>
          <p:cNvSpPr>
            <a:spLocks noGrp="1"/>
          </p:cNvSpPr>
          <p:nvPr>
            <p:ph sz="quarter" idx="14"/>
          </p:nvPr>
        </p:nvSpPr>
        <p:spPr>
          <a:xfrm>
            <a:off x="755649" y="4653188"/>
            <a:ext cx="8208963" cy="180000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62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1116-34A7-40D7-AE6B-6D130D8CB198}" type="datetime1">
              <a:rPr lang="de-DE" smtClean="0"/>
              <a:pPr/>
              <a:t>03.03.2017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270A9-41CE-447E-97A5-D32A73CA493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Titel der Folie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755576" y="1268413"/>
            <a:ext cx="8208962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55576" y="2428876"/>
            <a:ext cx="8209037" cy="639762"/>
          </a:xfrm>
        </p:spPr>
        <p:txBody>
          <a:bodyPr tIns="36000" bIns="36000" anchor="ctr" anchorCtr="0"/>
          <a:lstStyle>
            <a:lvl1pPr marL="0" indent="0">
              <a:buNone/>
              <a:defRPr sz="3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755576" y="3063430"/>
            <a:ext cx="8209037" cy="3389758"/>
          </a:xfrm>
        </p:spPr>
        <p:txBody>
          <a:bodyPr/>
          <a:lstStyle>
            <a:lvl1pPr>
              <a:buClr>
                <a:schemeClr val="tx2"/>
              </a:buCl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4335463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650" y="2835276"/>
            <a:ext cx="7772400" cy="1500187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F4F44D-1735-4753-830A-C0ED216DD6DE}" type="datetime1">
              <a:rPr lang="de-DE"/>
              <a:pPr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EF8EE-AA9F-4D40-8D08-1ADF4903972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576" y="2420888"/>
            <a:ext cx="4038600" cy="4012372"/>
          </a:xfrm>
        </p:spPr>
        <p:txBody>
          <a:bodyPr/>
          <a:lstStyle>
            <a:lvl1pPr>
              <a:buClr>
                <a:schemeClr val="tx2"/>
              </a:buCl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6013" y="2420888"/>
            <a:ext cx="4038600" cy="4032300"/>
          </a:xfrm>
        </p:spPr>
        <p:txBody>
          <a:bodyPr/>
          <a:lstStyle>
            <a:lvl1pPr>
              <a:buClr>
                <a:schemeClr val="tx2"/>
              </a:buCl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AF90CA-17E0-43C9-AB02-4F2D39DEBC30}" type="datetime1">
              <a:rPr lang="de-DE"/>
              <a:pPr/>
              <a:t>03.03.2017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CB837-5CF2-4079-9C0E-549E2FA3C10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ntertitel,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268413"/>
            <a:ext cx="8208962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576" y="2418904"/>
            <a:ext cx="4040188" cy="639762"/>
          </a:xfrm>
        </p:spPr>
        <p:txBody>
          <a:bodyPr tIns="36000" bIns="36000" anchor="ctr" anchorCtr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5576" y="3068638"/>
            <a:ext cx="4040188" cy="3384550"/>
          </a:xfrm>
        </p:spPr>
        <p:txBody>
          <a:bodyPr/>
          <a:lstStyle>
            <a:lvl1pPr>
              <a:buClr>
                <a:schemeClr val="tx2"/>
              </a:buCl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22838" y="2418904"/>
            <a:ext cx="4041775" cy="639762"/>
          </a:xfrm>
        </p:spPr>
        <p:txBody>
          <a:bodyPr tIns="36000" bIns="36000" anchor="ctr" anchorCtr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22838" y="3068638"/>
            <a:ext cx="4041775" cy="3384550"/>
          </a:xfrm>
        </p:spPr>
        <p:txBody>
          <a:bodyPr/>
          <a:lstStyle>
            <a:lvl1pPr>
              <a:buClr>
                <a:schemeClr val="tx2"/>
              </a:buCl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776F8-CA93-4D8A-97D8-4959D8245F0E}" type="datetime1">
              <a:rPr lang="de-DE"/>
              <a:pPr/>
              <a:t>03.03.2017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9020C-2F05-4BBE-87D0-CCF3CBFE365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92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1268413"/>
            <a:ext cx="8208962" cy="57626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  <a:latin typeface="BundesSans Regular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AF90CA-17E0-43C9-AB02-4F2D39DEBC30}" type="datetime1">
              <a:rPr lang="de-DE"/>
              <a:pPr/>
              <a:t>03.03.2017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CB837-5CF2-4079-9C0E-549E2FA3C10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0" y="1844675"/>
            <a:ext cx="9144000" cy="381657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latin typeface="BundesSans Regular"/>
            </a:endParaRPr>
          </a:p>
        </p:txBody>
      </p:sp>
      <p:sp>
        <p:nvSpPr>
          <p:cNvPr id="9" name="Diagrammplatzhalter 8"/>
          <p:cNvSpPr>
            <a:spLocks noGrp="1"/>
          </p:cNvSpPr>
          <p:nvPr>
            <p:ph type="chart" sz="quarter" idx="13"/>
          </p:nvPr>
        </p:nvSpPr>
        <p:spPr>
          <a:xfrm>
            <a:off x="755650" y="2132856"/>
            <a:ext cx="7632700" cy="3312269"/>
          </a:xfrm>
        </p:spPr>
        <p:txBody>
          <a:bodyPr/>
          <a:lstStyle/>
          <a:p>
            <a:r>
              <a:rPr lang="de-DE"/>
              <a:t>Diagramm durch Klicken auf Symbol hinzufügen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755650" y="5732463"/>
            <a:ext cx="7632700" cy="7207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968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576" y="1284288"/>
            <a:ext cx="7632774" cy="639762"/>
          </a:xfrm>
        </p:spPr>
        <p:txBody>
          <a:bodyPr tIns="36000" bIns="36000" anchor="ctr" anchorCtr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776F8-CA93-4D8A-97D8-4959D8245F0E}" type="datetime1">
              <a:rPr lang="de-DE"/>
              <a:pPr/>
              <a:t>03.03.2017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9020C-2F05-4BBE-87D0-CCF3CBFE365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1" name="Tabellenplatzhalter 10"/>
          <p:cNvSpPr>
            <a:spLocks noGrp="1"/>
          </p:cNvSpPr>
          <p:nvPr>
            <p:ph type="tbl" sz="quarter" idx="13"/>
          </p:nvPr>
        </p:nvSpPr>
        <p:spPr>
          <a:xfrm>
            <a:off x="755576" y="1988840"/>
            <a:ext cx="7632700" cy="4464348"/>
          </a:xfrm>
        </p:spPr>
        <p:txBody>
          <a:bodyPr/>
          <a:lstStyle/>
          <a:p>
            <a:r>
              <a:rPr lang="de-DE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530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/Z:\JOBS\0001_BMFSFJ\0445_PowerPoint\Layout\Links\BMFSFJ_rgb_M_verk&#252;rzt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file:///Z:\JOBS\0001_BMFSFJ\0445_PowerPoint\Layout\Links\BMFSFJ_rgb_M_verk&#252;rzt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5" descr="BMFSFJ_rgb_M.jpg"/>
          <p:cNvPicPr>
            <a:picLocks noChangeAspect="1"/>
          </p:cNvPicPr>
          <p:nvPr/>
        </p:nvPicPr>
        <p:blipFill>
          <a:blip r:embed="rId15" r:link="rId16" cstate="print"/>
          <a:stretch>
            <a:fillRect/>
          </a:stretch>
        </p:blipFill>
        <p:spPr bwMode="auto">
          <a:xfrm>
            <a:off x="179388" y="170771"/>
            <a:ext cx="2592387" cy="102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755649" y="1268413"/>
            <a:ext cx="8208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755649" y="2564904"/>
            <a:ext cx="8208963" cy="388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marL="1379538" lvl="5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de-DE" dirty="0"/>
              <a:t>Sechste Ebene</a:t>
            </a:r>
          </a:p>
          <a:p>
            <a:pPr marL="1638300" lvl="6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tabLst/>
            </a:pPr>
            <a:r>
              <a:rPr lang="de-DE" dirty="0"/>
              <a:t>Siebte Ebene</a:t>
            </a:r>
          </a:p>
          <a:p>
            <a:pPr marL="1897063" lvl="7" indent="-228600" algn="l" defTabSz="936625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de-DE" dirty="0"/>
              <a:t>Achte Ebene</a:t>
            </a:r>
          </a:p>
          <a:p>
            <a:pPr marL="2111375" lvl="8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de-DE" dirty="0"/>
              <a:t>Neunte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6597650"/>
            <a:ext cx="2133600" cy="365125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BundesSans Regular"/>
                <a:cs typeface="Arial" pitchFamily="34" charset="0"/>
              </a:defRPr>
            </a:lvl1pPr>
          </a:lstStyle>
          <a:p>
            <a:fld id="{64741116-34A7-40D7-AE6B-6D130D8CB198}" type="datetime1">
              <a:rPr lang="de-DE" smtClean="0"/>
              <a:pPr/>
              <a:t>03.03.2017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597650"/>
            <a:ext cx="289560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BundesSans Regular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16925" y="6597650"/>
            <a:ext cx="2133600" cy="365125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BundesSans Regular"/>
                <a:cs typeface="Arial" pitchFamily="34" charset="0"/>
              </a:defRPr>
            </a:lvl1pPr>
          </a:lstStyle>
          <a:p>
            <a:fld id="{87F270A9-41CE-447E-97A5-D32A73CA49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7" r:id="rId2"/>
    <p:sldLayoutId id="2147483689" r:id="rId3"/>
    <p:sldLayoutId id="2147483671" r:id="rId4"/>
    <p:sldLayoutId id="2147483662" r:id="rId5"/>
    <p:sldLayoutId id="2147483663" r:id="rId6"/>
    <p:sldLayoutId id="2147483672" r:id="rId7"/>
    <p:sldLayoutId id="2147483673" r:id="rId8"/>
    <p:sldLayoutId id="2147483674" r:id="rId9"/>
    <p:sldLayoutId id="2147483668" r:id="rId10"/>
    <p:sldLayoutId id="2147483664" r:id="rId11"/>
    <p:sldLayoutId id="2147483665" r:id="rId12"/>
    <p:sldLayoutId id="214748369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BundesSans Regular"/>
          <a:ea typeface="ＭＳ Ｐゴシック" pitchFamily="-111" charset="-128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 Rounded MT Bold" pitchFamily="34" charset="0"/>
        <a:buChar char="l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Arial" pitchFamily="34" charset="0"/>
        </a:defRPr>
      </a:lvl1pPr>
      <a:lvl2pPr marL="446088" indent="-2667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Arial" pitchFamily="34" charset="0"/>
        </a:defRPr>
      </a:lvl2pPr>
      <a:lvl3pPr marL="627063" indent="-180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Arial" pitchFamily="34" charset="0"/>
        </a:defRPr>
      </a:lvl3pPr>
      <a:lvl4pPr marL="900113" indent="-2730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Arial" pitchFamily="34" charset="0"/>
        </a:defRPr>
      </a:lvl4pPr>
      <a:lvl5pPr marL="1166813" indent="-2667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Arial" pitchFamily="34" charset="0"/>
        </a:defRPr>
      </a:lvl5pPr>
      <a:lvl6pPr marL="1379538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BundesSans Regular"/>
          <a:ea typeface="+mn-ea"/>
          <a:cs typeface="+mn-cs"/>
        </a:defRPr>
      </a:lvl6pPr>
      <a:lvl7pPr marL="16383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tabLst/>
        <a:defRPr sz="2000" kern="1200">
          <a:solidFill>
            <a:schemeClr val="tx1"/>
          </a:solidFill>
          <a:latin typeface="BundesSans Regular"/>
          <a:ea typeface="+mn-ea"/>
          <a:cs typeface="+mn-cs"/>
        </a:defRPr>
      </a:lvl7pPr>
      <a:lvl8pPr marL="1897063" indent="-228600" algn="l" defTabSz="936625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BundesSans Regular"/>
          <a:ea typeface="+mn-ea"/>
          <a:cs typeface="+mn-cs"/>
        </a:defRPr>
      </a:lvl8pPr>
      <a:lvl9pPr marL="2111375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BundesSans Regular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5" descr="BMFSFJ_rgb_M.jpg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 bwMode="auto">
          <a:xfrm>
            <a:off x="179388" y="170771"/>
            <a:ext cx="2592387" cy="102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755649" y="1268413"/>
            <a:ext cx="8208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755649" y="2564904"/>
            <a:ext cx="8208963" cy="388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marL="1379538" lvl="5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de-DE" dirty="0"/>
              <a:t>Sechste Ebene</a:t>
            </a:r>
          </a:p>
          <a:p>
            <a:pPr marL="1638300" lvl="6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tabLst/>
            </a:pPr>
            <a:r>
              <a:rPr lang="de-DE" dirty="0"/>
              <a:t>Siebte Ebene</a:t>
            </a:r>
          </a:p>
          <a:p>
            <a:pPr marL="1897063" lvl="7" indent="-228600" algn="l" defTabSz="936625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de-DE" dirty="0"/>
              <a:t>Achte Ebene</a:t>
            </a:r>
          </a:p>
          <a:p>
            <a:pPr marL="2111375" lvl="8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de-DE" dirty="0"/>
              <a:t>Neunte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388" y="6597650"/>
            <a:ext cx="2133600" cy="365125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BundesSans Regular"/>
              </a:defRPr>
            </a:lvl1pPr>
          </a:lstStyle>
          <a:p>
            <a:fld id="{64741116-34A7-40D7-AE6B-6D130D8CB198}" type="datetime1">
              <a:rPr lang="de-DE" smtClean="0"/>
              <a:pPr/>
              <a:t>03.03.2017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597650"/>
            <a:ext cx="2895600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16925" y="6597650"/>
            <a:ext cx="2133600" cy="365125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BundesSans Regular"/>
              </a:defRPr>
            </a:lvl1pPr>
          </a:lstStyle>
          <a:p>
            <a:fld id="{87F270A9-41CE-447E-97A5-D32A73CA493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01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BundesSans Regular"/>
          <a:ea typeface="ＭＳ Ｐゴシック" pitchFamily="-111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1" charset="-128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 Rounded MT Bold" pitchFamily="34" charset="0"/>
        <a:buChar char="l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+mn-cs"/>
        </a:defRPr>
      </a:lvl1pPr>
      <a:lvl2pPr marL="446088" indent="-2667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+mn-cs"/>
        </a:defRPr>
      </a:lvl2pPr>
      <a:lvl3pPr marL="627063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+mn-cs"/>
        </a:defRPr>
      </a:lvl3pPr>
      <a:lvl4pPr marL="900113" indent="-2730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+mn-cs"/>
        </a:defRPr>
      </a:lvl4pPr>
      <a:lvl5pPr marL="1166813" indent="-2667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BundesSans Regular"/>
          <a:ea typeface="ＭＳ Ｐゴシック" pitchFamily="-111" charset="-128"/>
          <a:cs typeface="+mn-cs"/>
        </a:defRPr>
      </a:lvl5pPr>
      <a:lvl6pPr marL="1379538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BundesSans Regular"/>
          <a:ea typeface="+mn-ea"/>
          <a:cs typeface="+mn-cs"/>
        </a:defRPr>
      </a:lvl6pPr>
      <a:lvl7pPr marL="16383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tabLst/>
        <a:defRPr sz="2000" kern="1200">
          <a:solidFill>
            <a:schemeClr val="tx1"/>
          </a:solidFill>
          <a:latin typeface="BundesSans Regular"/>
          <a:ea typeface="+mn-ea"/>
          <a:cs typeface="+mn-cs"/>
        </a:defRPr>
      </a:lvl7pPr>
      <a:lvl8pPr marL="1897063" indent="-228600" algn="l" defTabSz="936625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BundesSans Regular"/>
          <a:ea typeface="+mn-ea"/>
          <a:cs typeface="+mn-cs"/>
        </a:defRPr>
      </a:lvl8pPr>
      <a:lvl9pPr marL="2111375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BundesSans Regular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Was ist ein Jugendwerk?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" sz="4400" dirty="0">
                <a:latin typeface="+mj-lt"/>
              </a:rPr>
              <a:t>Τι είναι το </a:t>
            </a:r>
            <a:r>
              <a:rPr lang="el-GR" sz="4400">
                <a:latin typeface="+mj-lt"/>
              </a:rPr>
              <a:t>γραφείο</a:t>
            </a:r>
            <a:r>
              <a:rPr lang="el" sz="4400" smtClean="0">
                <a:latin typeface="+mj-lt"/>
              </a:rPr>
              <a:t>Νεολαίας</a:t>
            </a:r>
            <a:r>
              <a:rPr lang="de-DE" sz="4400" dirty="0">
                <a:latin typeface="+mj-lt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99367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Gründung</a:t>
            </a:r>
            <a:r>
              <a:rPr lang="el" dirty="0"/>
              <a:t> / Ίδρυση 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Durch die Regierungen beider Länder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Basis: Abkommen/völkerrechtlicher Vertrag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6013" y="2420888"/>
            <a:ext cx="4038600" cy="40323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" dirty="0"/>
              <a:t>Από τις κυβερνήσεις των δύο κρατών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el" dirty="0"/>
              <a:t>Υπόβαθρο</a:t>
            </a:r>
            <a:r>
              <a:rPr lang="de-DE" dirty="0"/>
              <a:t>: </a:t>
            </a:r>
            <a:r>
              <a:rPr lang="el" dirty="0"/>
              <a:t>συμφωνητικό </a:t>
            </a:r>
            <a:r>
              <a:rPr lang="de-DE" dirty="0"/>
              <a:t>/</a:t>
            </a:r>
            <a:r>
              <a:rPr lang="el" dirty="0"/>
              <a:t> διεθνής σύμβαση μεταξύ των δύο κρατών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37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Abkommen regelt</a:t>
            </a:r>
            <a:r>
              <a:rPr lang="el" dirty="0"/>
              <a:t> </a:t>
            </a:r>
            <a:br>
              <a:rPr lang="el" dirty="0"/>
            </a:br>
            <a:r>
              <a:rPr lang="el" dirty="0"/>
              <a:t>το συμφωνητικό καθορίζει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649" y="2593308"/>
            <a:ext cx="4038600" cy="4012372"/>
          </a:xfrm>
        </p:spPr>
        <p:txBody>
          <a:bodyPr/>
          <a:lstStyle/>
          <a:p>
            <a:r>
              <a:rPr lang="de-DE" dirty="0"/>
              <a:t>Status</a:t>
            </a:r>
          </a:p>
          <a:p>
            <a:r>
              <a:rPr lang="de-DE" dirty="0"/>
              <a:t>Aufgaben</a:t>
            </a:r>
          </a:p>
          <a:p>
            <a:r>
              <a:rPr lang="de-DE" dirty="0"/>
              <a:t>Finanzierung</a:t>
            </a:r>
          </a:p>
          <a:p>
            <a:r>
              <a:rPr lang="de-DE" dirty="0"/>
              <a:t>Aufsicht</a:t>
            </a:r>
          </a:p>
          <a:p>
            <a:r>
              <a:rPr lang="de-DE" dirty="0"/>
              <a:t>Leitung</a:t>
            </a:r>
          </a:p>
          <a:p>
            <a:r>
              <a:rPr lang="de-DE" dirty="0"/>
              <a:t>Finanzkontrolle</a:t>
            </a:r>
          </a:p>
          <a:p>
            <a:r>
              <a:rPr lang="de-DE" dirty="0"/>
              <a:t>Rahmenbedingungen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6011" y="2606440"/>
            <a:ext cx="4038600" cy="4032300"/>
          </a:xfrm>
        </p:spPr>
        <p:txBody>
          <a:bodyPr/>
          <a:lstStyle/>
          <a:p>
            <a:r>
              <a:rPr lang="el" dirty="0"/>
              <a:t>Καθεστώς</a:t>
            </a:r>
          </a:p>
          <a:p>
            <a:r>
              <a:rPr lang="el" dirty="0"/>
              <a:t>Καθήκοντα</a:t>
            </a:r>
          </a:p>
          <a:p>
            <a:r>
              <a:rPr lang="el" dirty="0"/>
              <a:t>Χρηματοδότηση</a:t>
            </a:r>
          </a:p>
          <a:p>
            <a:r>
              <a:rPr lang="el" dirty="0"/>
              <a:t>Εποπτικό σώμα</a:t>
            </a:r>
          </a:p>
          <a:p>
            <a:r>
              <a:rPr lang="el" dirty="0"/>
              <a:t>Διεύθυνση</a:t>
            </a:r>
            <a:endParaRPr lang="de-DE" dirty="0"/>
          </a:p>
          <a:p>
            <a:r>
              <a:rPr lang="el" dirty="0"/>
              <a:t>Δημοσιονομικός έλεγχος</a:t>
            </a:r>
            <a:endParaRPr lang="de-DE" dirty="0"/>
          </a:p>
          <a:p>
            <a:r>
              <a:rPr lang="en-US" dirty="0"/>
              <a:t>Πλαίσιο</a:t>
            </a:r>
            <a:r>
              <a:rPr lang="el" dirty="0"/>
              <a:t> </a:t>
            </a:r>
            <a:endParaRPr lang="de-DE" dirty="0"/>
          </a:p>
          <a:p>
            <a:endParaRPr lang="el" dirty="0"/>
          </a:p>
          <a:p>
            <a:endParaRPr lang="el" dirty="0"/>
          </a:p>
          <a:p>
            <a:endParaRPr lang="el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37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</a:t>
            </a:r>
            <a:r>
              <a:rPr lang="el" dirty="0"/>
              <a:t> / καθεστώς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/>
              <a:t>Regierungsunabhängige internationale Organisation</a:t>
            </a:r>
          </a:p>
          <a:p>
            <a:endParaRPr lang="de-DE" dirty="0"/>
          </a:p>
          <a:p>
            <a:r>
              <a:rPr lang="de-DE" dirty="0"/>
              <a:t>2 gleichberechtigte paritätisch besetzte Büros</a:t>
            </a:r>
          </a:p>
          <a:p>
            <a:r>
              <a:rPr lang="de-DE" dirty="0"/>
              <a:t>In beiden Büros arbeiten deutsch-griechische Teams</a:t>
            </a:r>
          </a:p>
          <a:p>
            <a:r>
              <a:rPr lang="de-DE" dirty="0"/>
              <a:t>Aufgabenaufteilung inhaltlich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" b="1" dirty="0"/>
              <a:t>Διεθνής, μη κυβερνητικός οργανισμός </a:t>
            </a:r>
          </a:p>
          <a:p>
            <a:endParaRPr lang="el" b="1" dirty="0"/>
          </a:p>
          <a:p>
            <a:r>
              <a:rPr lang="el" dirty="0"/>
              <a:t>2 ισότιμα γραφεία ισομερούς εκπροσώπησης</a:t>
            </a:r>
          </a:p>
          <a:p>
            <a:r>
              <a:rPr lang="el-GR" dirty="0"/>
              <a:t>Ε</a:t>
            </a:r>
            <a:r>
              <a:rPr lang="el" dirty="0"/>
              <a:t>λληνογερμανικές ομάδες εργάζονται και στα δύο γραφεία</a:t>
            </a:r>
          </a:p>
          <a:p>
            <a:r>
              <a:rPr lang="el" dirty="0"/>
              <a:t>Κατανομή καθηκόντων με γνώμονα το περιεχόμενο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705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Aufsicht</a:t>
            </a:r>
            <a:r>
              <a:rPr lang="el" dirty="0"/>
              <a:t> </a:t>
            </a:r>
            <a:r>
              <a:rPr lang="de-DE" dirty="0"/>
              <a:t>/ </a:t>
            </a:r>
            <a:r>
              <a:rPr lang="el" dirty="0"/>
              <a:t>εποπτεία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Bilaterales Aufsichtsgremium mit Vertretungen der Regierungen und der Zivilgesellschaft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2 gleichberechtigte Geschäftsführer/innen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" dirty="0"/>
              <a:t>Διμερές εποπτικό σώμα αποτελούμενο από κυβερνητικούς εκπροσώπους κι εκπροσώπους οργανώσεων νεολαίας</a:t>
            </a:r>
          </a:p>
          <a:p>
            <a:endParaRPr lang="el" dirty="0"/>
          </a:p>
          <a:p>
            <a:r>
              <a:rPr lang="el" dirty="0"/>
              <a:t>2 ισότιμοι διευθυντές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452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Rahmenbedingungen</a:t>
            </a:r>
            <a:r>
              <a:rPr lang="el" dirty="0"/>
              <a:t> </a:t>
            </a:r>
            <a:r>
              <a:rPr lang="de-DE" dirty="0"/>
              <a:t>/ </a:t>
            </a:r>
            <a:r>
              <a:rPr lang="en-US" dirty="0"/>
              <a:t>Πλαίσιο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Gleiche Bedingungen für die Beschäftigungsverhältnisse </a:t>
            </a:r>
          </a:p>
          <a:p>
            <a:pPr>
              <a:buFont typeface="Symbol"/>
              <a:buChar char="Þ"/>
            </a:pPr>
            <a:r>
              <a:rPr lang="de-DE" dirty="0"/>
              <a:t>bilateral vereinbartes Personalstatut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Festlegung über die Verwendung der zur Verfügung stehenden Finanzmittel</a:t>
            </a:r>
          </a:p>
          <a:p>
            <a:pPr>
              <a:buFont typeface="Symbol"/>
              <a:buChar char="Þ"/>
            </a:pPr>
            <a:r>
              <a:rPr lang="de-DE" dirty="0"/>
              <a:t>bilateral vereinbarte Finanzordnung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Symbol"/>
              <a:buChar char="Þ"/>
            </a:pPr>
            <a:endParaRPr lang="de-DE" dirty="0"/>
          </a:p>
          <a:p>
            <a:pPr>
              <a:buFont typeface="Symbol"/>
              <a:buChar char="Þ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ffectLst/>
                <a:latin typeface="+mn-lt"/>
                <a:ea typeface="Arial Unicode MS"/>
              </a:rPr>
              <a:t>Ρ</a:t>
            </a:r>
            <a:r>
              <a:rPr lang="el-GR" dirty="0" err="1">
                <a:effectLst/>
                <a:latin typeface="+mn-lt"/>
                <a:ea typeface="Arial Unicode MS"/>
              </a:rPr>
              <a:t>ύθμιση</a:t>
            </a:r>
            <a:r>
              <a:rPr lang="el-GR" dirty="0">
                <a:effectLst/>
                <a:latin typeface="+mn-lt"/>
                <a:ea typeface="Arial Unicode MS"/>
              </a:rPr>
              <a:t> </a:t>
            </a:r>
            <a:r>
              <a:rPr lang="el" dirty="0">
                <a:effectLst/>
                <a:latin typeface="+mn-lt"/>
                <a:ea typeface="Arial Unicode MS"/>
              </a:rPr>
              <a:t>ισότιμων </a:t>
            </a:r>
            <a:r>
              <a:rPr lang="el-GR" dirty="0">
                <a:effectLst/>
                <a:latin typeface="+mn-lt"/>
                <a:ea typeface="Arial Unicode MS"/>
              </a:rPr>
              <a:t>εργασιακών σχέσεων στο πλαίσιο ενός κατόπι</a:t>
            </a:r>
            <a:r>
              <a:rPr lang="el" dirty="0">
                <a:effectLst/>
                <a:latin typeface="+mn-lt"/>
                <a:ea typeface="Arial Unicode MS"/>
              </a:rPr>
              <a:t>ν </a:t>
            </a:r>
            <a:r>
              <a:rPr lang="el-GR" dirty="0">
                <a:effectLst/>
                <a:latin typeface="+mn-lt"/>
                <a:ea typeface="Arial Unicode MS"/>
              </a:rPr>
              <a:t>διμερούς διαπραγμάτευσης κανονισμού υπηρεσιακής κατάστασης</a:t>
            </a:r>
            <a:endParaRPr lang="el" dirty="0">
              <a:effectLst/>
              <a:latin typeface="+mn-lt"/>
              <a:ea typeface="Arial Unicode MS"/>
            </a:endParaRPr>
          </a:p>
          <a:p>
            <a:r>
              <a:rPr lang="el-GR" dirty="0">
                <a:latin typeface="+mn-lt"/>
                <a:ea typeface="Arial Unicode MS"/>
              </a:rPr>
              <a:t>Κ</a:t>
            </a:r>
            <a:r>
              <a:rPr lang="el" dirty="0">
                <a:latin typeface="+mn-lt"/>
                <a:ea typeface="Arial Unicode MS"/>
              </a:rPr>
              <a:t>αθορισμός της χρήσης των διαθέσιμων πόρων στο πλαίσιο ενός προς διμερή διαπραγμάτευση δημοσιονομικού κανονισμού </a:t>
            </a:r>
            <a:endParaRPr lang="de-DE" dirty="0">
              <a:effectLst/>
              <a:latin typeface="+mn-lt"/>
              <a:ea typeface="Arial Unicode M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658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Finanzierung / </a:t>
            </a:r>
            <a:r>
              <a:rPr lang="el" dirty="0"/>
              <a:t>Χρηματοδήτηση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Grundsatz:</a:t>
            </a:r>
          </a:p>
          <a:p>
            <a:r>
              <a:rPr lang="de-DE" dirty="0"/>
              <a:t>Paritätische Finanzierung durch beide Länder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" dirty="0"/>
              <a:t>Αρχή της ισομερούς χρηματοδότησης από τα δύο κράτη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722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/ </a:t>
            </a:r>
            <a:r>
              <a:rPr lang="el" dirty="0"/>
              <a:t>Καθήκοντα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Außerschulischer Jugendaustausch</a:t>
            </a:r>
          </a:p>
          <a:p>
            <a:r>
              <a:rPr lang="de-DE" dirty="0"/>
              <a:t>Schulischer Austausch</a:t>
            </a:r>
          </a:p>
          <a:p>
            <a:r>
              <a:rPr lang="de-DE" dirty="0"/>
              <a:t>Austausch von Freiwilligen</a:t>
            </a:r>
          </a:p>
          <a:p>
            <a:r>
              <a:rPr lang="de-DE" dirty="0"/>
              <a:t>Beruflicher Austausch, Praktika</a:t>
            </a:r>
          </a:p>
          <a:p>
            <a:r>
              <a:rPr lang="de-DE" dirty="0"/>
              <a:t>Austausch von Fachkräften der </a:t>
            </a:r>
            <a:r>
              <a:rPr lang="de-DE" dirty="0" smtClean="0"/>
              <a:t>Jugendhilfe</a:t>
            </a:r>
          </a:p>
          <a:p>
            <a:r>
              <a:rPr lang="de-DE"/>
              <a:t>Jugendbegegnungen und Fachkräftequalifikationen zum Thema der gemeinsamen Vergangenheit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6013" y="2420888"/>
            <a:ext cx="4038600" cy="4176762"/>
          </a:xfrm>
        </p:spPr>
        <p:txBody>
          <a:bodyPr/>
          <a:lstStyle/>
          <a:p>
            <a:r>
              <a:rPr lang="el" dirty="0"/>
              <a:t>εξωσχολικές ανταλλαγές νέων</a:t>
            </a:r>
          </a:p>
          <a:p>
            <a:r>
              <a:rPr lang="el" dirty="0"/>
              <a:t>σχολικές ανταλλαγές νεών</a:t>
            </a:r>
          </a:p>
          <a:p>
            <a:r>
              <a:rPr lang="el" dirty="0"/>
              <a:t>ανταλλαγές εθελοντών </a:t>
            </a:r>
          </a:p>
          <a:p>
            <a:r>
              <a:rPr lang="el" dirty="0"/>
              <a:t>ανταλλαγές επαγγελματικής κατάρτισης</a:t>
            </a:r>
            <a:r>
              <a:rPr lang="de-DE" dirty="0"/>
              <a:t>/</a:t>
            </a:r>
            <a:r>
              <a:rPr lang="el" dirty="0"/>
              <a:t>εκπαίδευσης και πρακτική εξάσκηση </a:t>
            </a:r>
          </a:p>
          <a:p>
            <a:r>
              <a:rPr lang="el" dirty="0"/>
              <a:t>ανταλλαγές συμβούλων νέων και υπευθύνων από των χώρο Υποστήριξης Παιδιών και Νέων</a:t>
            </a:r>
          </a:p>
          <a:p>
            <a:r>
              <a:rPr lang="el-GR" dirty="0"/>
              <a:t>ανταλλαγές και συναντήσεις νέων και εκπαίδευση εμπειρογνώμονα με θέμα το κοινό παρελθόν</a:t>
            </a:r>
            <a:endParaRPr lang="el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769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1268414"/>
            <a:ext cx="7776000" cy="2622500"/>
          </a:xfrm>
        </p:spPr>
        <p:txBody>
          <a:bodyPr/>
          <a:lstStyle/>
          <a:p>
            <a:r>
              <a:rPr lang="de-DE" dirty="0"/>
              <a:t>Vielen Dank!</a:t>
            </a:r>
            <a:r>
              <a:rPr lang="el" dirty="0"/>
              <a:t/>
            </a:r>
            <a:br>
              <a:rPr lang="el" dirty="0"/>
            </a:br>
            <a:r>
              <a:rPr lang="el" dirty="0"/>
              <a:t>Σας ευχαριστώ</a:t>
            </a:r>
            <a:r>
              <a:rPr lang="de-DE" dirty="0"/>
              <a:t>!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3907380"/>
      </p:ext>
    </p:extLst>
  </p:cSld>
  <p:clrMapOvr>
    <a:masterClrMapping/>
  </p:clrMapOvr>
</p:sld>
</file>

<file path=ppt/theme/theme1.xml><?xml version="1.0" encoding="utf-8"?>
<a:theme xmlns:a="http://schemas.openxmlformats.org/drawingml/2006/main" name="Kinder und Jugend">
  <a:themeElements>
    <a:clrScheme name="BMFSFJ Kinder &amp; Jugend">
      <a:dk1>
        <a:srgbClr val="000000"/>
      </a:dk1>
      <a:lt1>
        <a:srgbClr val="FFFFFF"/>
      </a:lt1>
      <a:dk2>
        <a:srgbClr val="78335C"/>
      </a:dk2>
      <a:lt2>
        <a:srgbClr val="DCDCDC"/>
      </a:lt2>
      <a:accent1>
        <a:srgbClr val="78335C"/>
      </a:accent1>
      <a:accent2>
        <a:srgbClr val="C4BD97"/>
      </a:accent2>
      <a:accent3>
        <a:srgbClr val="FFFFFF"/>
      </a:accent3>
      <a:accent4>
        <a:srgbClr val="592645"/>
      </a:accent4>
      <a:accent5>
        <a:srgbClr val="C6AABB"/>
      </a:accent5>
      <a:accent6>
        <a:srgbClr val="F9E7F6"/>
      </a:accent6>
      <a:hlink>
        <a:srgbClr val="CC3300"/>
      </a:hlink>
      <a:folHlink>
        <a:srgbClr val="5D2E0B"/>
      </a:folHlink>
    </a:clrScheme>
    <a:fontScheme name="Ministerium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inder &amp; Jugend - deutsch">
  <a:themeElements>
    <a:clrScheme name="BMFSFJ Kinder &amp; Jugend">
      <a:dk1>
        <a:srgbClr val="000000"/>
      </a:dk1>
      <a:lt1>
        <a:srgbClr val="FFFFFF"/>
      </a:lt1>
      <a:dk2>
        <a:srgbClr val="78335C"/>
      </a:dk2>
      <a:lt2>
        <a:srgbClr val="DCDCDC"/>
      </a:lt2>
      <a:accent1>
        <a:srgbClr val="78335C"/>
      </a:accent1>
      <a:accent2>
        <a:srgbClr val="C4BD97"/>
      </a:accent2>
      <a:accent3>
        <a:srgbClr val="FFFFFF"/>
      </a:accent3>
      <a:accent4>
        <a:srgbClr val="592645"/>
      </a:accent4>
      <a:accent5>
        <a:srgbClr val="C6AABB"/>
      </a:accent5>
      <a:accent6>
        <a:srgbClr val="F9E7F6"/>
      </a:accent6>
      <a:hlink>
        <a:srgbClr val="CC3300"/>
      </a:hlink>
      <a:folHlink>
        <a:srgbClr val="5D2E0B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nisterium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nisterium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Kinder und Jugend</Template>
  <TotalTime>0</TotalTime>
  <Words>270</Words>
  <Application>Microsoft Office PowerPoint</Application>
  <PresentationFormat>Bildschirmpräsentation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Kinder und Jugend</vt:lpstr>
      <vt:lpstr>Kinder &amp; Jugend - deutsch</vt:lpstr>
      <vt:lpstr>Was ist ein Jugendwerk?</vt:lpstr>
      <vt:lpstr>Gründung / Ίδρυση  </vt:lpstr>
      <vt:lpstr>Abkommen regelt  το συμφωνητικό καθορίζει</vt:lpstr>
      <vt:lpstr>Status / καθεστώς </vt:lpstr>
      <vt:lpstr>Aufsicht / εποπτεία </vt:lpstr>
      <vt:lpstr>Rahmenbedingungen / Πλαίσιο</vt:lpstr>
      <vt:lpstr>Finanzierung / Χρηματοδήτηση</vt:lpstr>
      <vt:lpstr>Aufgaben / Καθήκοντα </vt:lpstr>
      <vt:lpstr>Vielen Dank! Σας ευχαριστώ! </vt:lpstr>
    </vt:vector>
  </TitlesOfParts>
  <Company>BMFSFJ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Jäckering, Dorothee</dc:creator>
  <cp:lastModifiedBy>Jäckering, Dorothee</cp:lastModifiedBy>
  <cp:revision>9</cp:revision>
  <dcterms:created xsi:type="dcterms:W3CDTF">2017-02-20T08:46:25Z</dcterms:created>
  <dcterms:modified xsi:type="dcterms:W3CDTF">2017-03-03T13:49:04Z</dcterms:modified>
</cp:coreProperties>
</file>